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73" r:id="rId5"/>
    <p:sldId id="258" r:id="rId6"/>
    <p:sldId id="261" r:id="rId7"/>
    <p:sldId id="283" r:id="rId8"/>
    <p:sldId id="284" r:id="rId9"/>
    <p:sldId id="285" r:id="rId10"/>
    <p:sldId id="282" r:id="rId11"/>
    <p:sldId id="259" r:id="rId12"/>
    <p:sldId id="265" r:id="rId13"/>
    <p:sldId id="266" r:id="rId14"/>
    <p:sldId id="281" r:id="rId15"/>
    <p:sldId id="267" r:id="rId16"/>
    <p:sldId id="279" r:id="rId17"/>
    <p:sldId id="268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2868" autoAdjust="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010" y="436246"/>
            <a:ext cx="6595110" cy="25527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ΠΡΟΣΤΑΣΙΑ ΠΡΟΣΩΠΙΚΩΝ ΔΕΔΟΜΕΝΩΝ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445545"/>
            <a:ext cx="4605806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ΑΛΛΙΩΣ ΑΠΟΚΑΛΥΠΤΟΥΜΕ ΠΡΟΣΩΠΙΚΑ ΔΕΔΟΜΕΝΑ ΧΩΡΙΣ ΝΑ ΤΟ ΣΥΝΕΙΔΗΤΟΠΟΙΟΥΜΕ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6" y="1920874"/>
            <a:ext cx="7577703" cy="476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Όταν δεν έχουμε ενεργοποιήσει τις ρυθμίσεις απορρήτου στα κοινωνικά δίκτυα που χρησιμοποιούμε, ο οποιοσδήποτε έχει πρόσβαση στα προσωπικά μας δεδομένα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σχολίων ή φωτογραφιών που μας αφορούν και  κοινοποιούνται από τρίτους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εφαρμογών που κατεβάζουμε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0102" y="1999712"/>
            <a:ext cx="510030" cy="28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8085" y="3726664"/>
            <a:ext cx="521130" cy="29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972">
            <a:off x="6493979" y="4402453"/>
            <a:ext cx="1991436" cy="150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2" y="4601494"/>
            <a:ext cx="5364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6" y="581025"/>
            <a:ext cx="6655553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68" y="2549471"/>
            <a:ext cx="7763682" cy="364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Από τις </a:t>
            </a:r>
            <a:r>
              <a:rPr lang="el-GR" dirty="0" smtClean="0">
                <a:solidFill>
                  <a:schemeClr val="tx1"/>
                </a:solidFill>
              </a:rPr>
              <a:t>25 </a:t>
            </a:r>
            <a:r>
              <a:rPr lang="el-GR" dirty="0" smtClean="0">
                <a:solidFill>
                  <a:schemeClr val="tx1"/>
                </a:solidFill>
              </a:rPr>
              <a:t>Μαΐου 2018 τίθεται σε ισχύ και στη χώρα μας ο νέος κανονισμός για </a:t>
            </a:r>
            <a:r>
              <a:rPr lang="el-GR" dirty="0">
                <a:solidFill>
                  <a:schemeClr val="tx1"/>
                </a:solidFill>
              </a:rPr>
              <a:t>την προστασία των δεδομένων στην </a:t>
            </a:r>
            <a:r>
              <a:rPr lang="el-GR" dirty="0" smtClean="0">
                <a:solidFill>
                  <a:schemeClr val="tx1"/>
                </a:solidFill>
              </a:rPr>
              <a:t>ΕΕ, γνωστός με τα ακρωνύμια </a:t>
            </a:r>
            <a:r>
              <a:rPr lang="en-US" dirty="0" smtClean="0">
                <a:solidFill>
                  <a:schemeClr val="tx1"/>
                </a:solidFill>
              </a:rPr>
              <a:t>GDPR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Στόχος </a:t>
            </a:r>
            <a:r>
              <a:rPr lang="el-GR" dirty="0">
                <a:solidFill>
                  <a:schemeClr val="tx1"/>
                </a:solidFill>
              </a:rPr>
              <a:t>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150644" y="28596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4018" y="43703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581025"/>
            <a:ext cx="1991532" cy="1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2084924" y="3787204"/>
            <a:ext cx="4974152" cy="2292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νισχύεται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προστασία των δεδομένων των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παιδιών: </a:t>
            </a:r>
            <a:r>
              <a:rPr lang="el-GR" sz="2400" dirty="0" smtClean="0">
                <a:solidFill>
                  <a:schemeClr val="tx1"/>
                </a:solidFill>
              </a:rPr>
              <a:t>Βάσει </a:t>
            </a:r>
            <a:r>
              <a:rPr lang="el-GR" sz="2400" dirty="0">
                <a:solidFill>
                  <a:schemeClr val="tx1"/>
                </a:solidFill>
              </a:rPr>
              <a:t>του νέου κανονισμού απαγορεύεται τη χρήση των </a:t>
            </a:r>
            <a:r>
              <a:rPr lang="el-GR" sz="2400" dirty="0" err="1">
                <a:solidFill>
                  <a:schemeClr val="tx1"/>
                </a:solidFill>
              </a:rPr>
              <a:t>social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media</a:t>
            </a:r>
            <a:r>
              <a:rPr lang="el-GR" sz="2400" dirty="0">
                <a:solidFill>
                  <a:schemeClr val="tx1"/>
                </a:solidFill>
              </a:rPr>
              <a:t> σε παιδιά </a:t>
            </a:r>
            <a:r>
              <a:rPr lang="el-GR" sz="2400" dirty="0" smtClean="0">
                <a:solidFill>
                  <a:schemeClr val="tx1"/>
                </a:solidFill>
              </a:rPr>
              <a:t>από 13 έως </a:t>
            </a:r>
            <a:r>
              <a:rPr lang="el-GR" sz="2400" dirty="0">
                <a:solidFill>
                  <a:schemeClr val="tx1"/>
                </a:solidFill>
              </a:rPr>
              <a:t>16 ετών παρά μόνο με τη συγκατάθεση των γονέων</a:t>
            </a:r>
            <a:r>
              <a:rPr lang="el-GR" sz="2400" dirty="0" smtClean="0">
                <a:solidFill>
                  <a:schemeClr val="tx1"/>
                </a:solidFill>
              </a:rPr>
              <a:t>. 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Ελλάδα </a:t>
            </a:r>
            <a:r>
              <a:rPr lang="el-GR" sz="2400" dirty="0">
                <a:solidFill>
                  <a:schemeClr val="tx1"/>
                </a:solidFill>
              </a:rPr>
              <a:t>έχει αποφασιστεί να απαιτείται η γονική συναίνεση έως την ηλικία </a:t>
            </a:r>
            <a:r>
              <a:rPr lang="el-GR" sz="2400" dirty="0">
                <a:solidFill>
                  <a:schemeClr val="tx1"/>
                </a:solidFill>
              </a:rPr>
              <a:t>των 15 ετών ως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l-GR" sz="2400" dirty="0">
                <a:solidFill>
                  <a:schemeClr val="tx1"/>
                </a:solidFill>
              </a:rPr>
              <a:t>ηλικία </a:t>
            </a:r>
            <a:r>
              <a:rPr lang="el-GR" sz="2400" dirty="0">
                <a:solidFill>
                  <a:schemeClr val="tx1"/>
                </a:solidFill>
              </a:rPr>
              <a:t>ψηφιακής </a:t>
            </a:r>
            <a:r>
              <a:rPr lang="el-GR" sz="2400" dirty="0">
                <a:solidFill>
                  <a:schemeClr val="tx1"/>
                </a:solidFill>
              </a:rPr>
              <a:t>συναίνεσης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  <a:r>
              <a:rPr lang="el-G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515709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75" y="2122233"/>
            <a:ext cx="7825675" cy="368827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Ενημέρωση για τους όρους χρήσης σε σύντομη απλή και κατανοητή γλώσσα.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ενημέρωσης και πρόσβασης στα </a:t>
            </a:r>
            <a:r>
              <a:rPr lang="el-GR" dirty="0" smtClean="0">
                <a:solidFill>
                  <a:schemeClr val="tx1"/>
                </a:solidFill>
              </a:rPr>
              <a:t>δεδομένα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εναντίωσης στην </a:t>
            </a:r>
            <a:r>
              <a:rPr lang="el-GR" dirty="0" smtClean="0">
                <a:solidFill>
                  <a:schemeClr val="tx1"/>
                </a:solidFill>
              </a:rPr>
              <a:t>επεξεργασία των δεδομένων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στη </a:t>
            </a:r>
            <a:r>
              <a:rPr lang="el-GR" dirty="0" smtClean="0">
                <a:solidFill>
                  <a:schemeClr val="tx1"/>
                </a:solidFill>
              </a:rPr>
              <a:t>λήθη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85" y="4410102"/>
            <a:ext cx="3632415" cy="16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Σκεφτείτε πριν αποκαλύψετε δεδομένα </a:t>
            </a:r>
            <a:r>
              <a:rPr lang="el-GR" dirty="0">
                <a:solidFill>
                  <a:schemeClr val="tx1"/>
                </a:solidFill>
              </a:rPr>
              <a:t>– Αν λαμβάνετε γράμματα, </a:t>
            </a:r>
            <a:r>
              <a:rPr lang="el-GR" dirty="0" err="1" smtClean="0">
                <a:solidFill>
                  <a:schemeClr val="tx1"/>
                </a:solidFill>
              </a:rPr>
              <a:t>emails</a:t>
            </a:r>
            <a:r>
              <a:rPr lang="el-GR" dirty="0">
                <a:solidFill>
                  <a:schemeClr val="tx1"/>
                </a:solidFill>
              </a:rPr>
              <a:t>, μηνύματα στο κινητό ή στο Facebook που σας ζητούν πληροφορίες, μην απαντήσετε αν δεν είστε σίγουροι από ποιον </a:t>
            </a:r>
            <a:r>
              <a:rPr lang="el-GR" dirty="0" smtClean="0">
                <a:solidFill>
                  <a:schemeClr val="tx1"/>
                </a:solidFill>
              </a:rPr>
              <a:t>προέρχονται.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Αν σας ζητούνται δεδομένα θα πρέπει </a:t>
            </a:r>
            <a:r>
              <a:rPr lang="el-GR" dirty="0">
                <a:solidFill>
                  <a:schemeClr val="tx1"/>
                </a:solidFill>
              </a:rPr>
              <a:t>πάντα να </a:t>
            </a:r>
            <a:r>
              <a:rPr lang="el-GR" dirty="0" smtClean="0">
                <a:solidFill>
                  <a:schemeClr val="tx1"/>
                </a:solidFill>
              </a:rPr>
              <a:t>σκέφτεστε </a:t>
            </a:r>
            <a:r>
              <a:rPr lang="el-GR" dirty="0">
                <a:solidFill>
                  <a:schemeClr val="tx1"/>
                </a:solidFill>
              </a:rPr>
              <a:t>αν αυτό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δικαιολογημένο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και αν απαιτείται για την πραγματοποίηση της συγκεκριμένης </a:t>
            </a:r>
            <a:r>
              <a:rPr lang="el-GR" dirty="0" smtClean="0">
                <a:solidFill>
                  <a:schemeClr val="tx1"/>
                </a:solidFill>
              </a:rPr>
              <a:t>επικοινωνίας.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4" y="4616367"/>
            <a:ext cx="1495973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0" y="968644"/>
            <a:ext cx="8810786" cy="86492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ΓΝΩΡΙΖΩ ΑΝ ΚΑΠΟΙΟΙ ΕΧΟΥΝ ΤΑ ΠΡΟΣΩΠΙΚΑ ΜΟΥ ΔΕΔΟΜΕΝΑ ΚΑΙ ΤΑ ΧΡΗΣΙΜΟΠΟΙΟΥΝ ΠΑΡΑΝΟΜΑ;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0692"/>
            <a:ext cx="7886700" cy="337055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Η καλύτερη μέθοδος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πρόληψη</a:t>
            </a:r>
            <a:r>
              <a:rPr lang="el-GR" dirty="0" smtClean="0"/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Ο </a:t>
            </a:r>
            <a:r>
              <a:rPr lang="el-GR" dirty="0">
                <a:solidFill>
                  <a:schemeClr val="tx1"/>
                </a:solidFill>
              </a:rPr>
              <a:t>καθένας μας πρέπει να είναι ευαισθητοποιημένος, να μη δίνει τα στοιχεία του ανεξέλεγκτα, να περιορίζεται στα απολύτως </a:t>
            </a:r>
            <a:r>
              <a:rPr lang="el-GR" dirty="0" smtClean="0">
                <a:solidFill>
                  <a:schemeClr val="tx1"/>
                </a:solidFill>
              </a:rPr>
              <a:t>απαραίτητα.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80" y="44481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8599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Να θυμάστε πως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αναρτούμε στο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διαδίκτυο μπορεί να παραμείνει εκεί για πάντα </a:t>
            </a:r>
            <a:r>
              <a:rPr lang="el-GR" dirty="0" smtClean="0">
                <a:solidFill>
                  <a:schemeClr val="tx1"/>
                </a:solidFill>
              </a:rPr>
              <a:t>και να έχει πρόσβαση σε αυτό το περιεχόμενο ο οποιοσδήποτε. Οπότε, είναι πολύ σημαντικό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ΣΚΕΦΤΟΜΑΣΤΕ ΔΙΠΛΑ </a:t>
            </a:r>
            <a:r>
              <a:rPr lang="el-GR" dirty="0" smtClean="0">
                <a:solidFill>
                  <a:schemeClr val="tx1"/>
                </a:solidFill>
              </a:rPr>
              <a:t>πριν κοινοποιήσουμε το </a:t>
            </a:r>
            <a:r>
              <a:rPr lang="el-GR" dirty="0" smtClean="0">
                <a:solidFill>
                  <a:schemeClr val="tx1"/>
                </a:solidFill>
              </a:rPr>
              <a:t>οτιδήποτε.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Όταν </a:t>
            </a:r>
            <a:r>
              <a:rPr lang="el-GR" dirty="0">
                <a:solidFill>
                  <a:schemeClr val="tx1"/>
                </a:solidFill>
              </a:rPr>
              <a:t>επεξεργαζόμαστε δεδομένα άλλων, ακόμα και αν είναι φίλοι μας, πρέπει αντίστοιχα να έχουμε τη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συγκατάθεσή </a:t>
            </a:r>
            <a:r>
              <a:rPr lang="el-GR" dirty="0">
                <a:solidFill>
                  <a:schemeClr val="tx1"/>
                </a:solidFill>
              </a:rPr>
              <a:t>τους. Για παράδειγμα, πριν ανεβάσουμε στο Facebook φωτογραφία από μια κοινωνική εκδήλωση, πρέπει να είμαστε σίγουροι ότι όλοι οι εικονιζόμενοι σε αυτήν συμφωνούν με τη δημοσίευσή της.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8" y="5044697"/>
            <a:ext cx="1748134" cy="11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054082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Αποφύγετε τη χρήση κωδικών </a:t>
            </a:r>
            <a:r>
              <a:rPr lang="el-GR" dirty="0">
                <a:solidFill>
                  <a:schemeClr val="tx1"/>
                </a:solidFill>
              </a:rPr>
              <a:t>που είναι εύκολοι στην απομνημόνευση (όπως ημερομηνίες, γνωστούς όρους, ακολουθίες γραμμάτων ή κύρια ονόματα</a:t>
            </a:r>
            <a:r>
              <a:rPr lang="el-GR" dirty="0" smtClean="0">
                <a:solidFill>
                  <a:schemeClr val="tx1"/>
                </a:solidFill>
              </a:rPr>
              <a:t>).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τους κωδικούς σας μυστικούς </a:t>
            </a:r>
            <a:r>
              <a:rPr lang="el-GR" dirty="0">
                <a:solidFill>
                  <a:schemeClr val="tx1"/>
                </a:solidFill>
              </a:rPr>
              <a:t>και αλλάζετέ τους σε τακτικά χρονικά διαστήματα (τουλάχιστον μια φορά ανά 6 μήνες).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246080"/>
            <a:ext cx="1937288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Σκεφτείτε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μπορεί να βλέπει τα δεδομένα </a:t>
            </a:r>
            <a:r>
              <a:rPr lang="el-GR" dirty="0">
                <a:solidFill>
                  <a:schemeClr val="tx1"/>
                </a:solidFill>
              </a:rPr>
              <a:t>σας – Μην επισκέπτεστε ιστοσελίδες που δεν θα θέλατε οι άλλοι να γνωρίζουν όταν χρησιμοποιείτε «κοινόχρηστους» </a:t>
            </a:r>
            <a:r>
              <a:rPr lang="el-GR" dirty="0" smtClean="0">
                <a:solidFill>
                  <a:schemeClr val="tx1"/>
                </a:solidFill>
              </a:rPr>
              <a:t>υπολογιστές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Θυμηθείτε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αποσυνδέεστε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από τις ιστοσελίδες, στις οποίες έχετε εισέλθει/συνδεθεί με χρήση συνθηματικών (π.χ. όταν κάνετε αγορές από το διαδίκτυο ή την ιστοσελίδα κοινωνικής δικτύωσης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184"/>
            <a:ext cx="7886700" cy="2035644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τον υπολογιστή σας ασφαλή </a:t>
            </a:r>
            <a:r>
              <a:rPr lang="el-GR" dirty="0"/>
              <a:t>– </a:t>
            </a:r>
            <a:r>
              <a:rPr lang="el-GR" dirty="0">
                <a:solidFill>
                  <a:schemeClr val="tx1"/>
                </a:solidFill>
              </a:rPr>
              <a:t>Χρησιμοποιήστε προγράμματα τείχους ασφαλείας (</a:t>
            </a:r>
            <a:r>
              <a:rPr lang="el-GR" dirty="0" err="1">
                <a:solidFill>
                  <a:schemeClr val="tx1"/>
                </a:solidFill>
              </a:rPr>
              <a:t>firewall</a:t>
            </a:r>
            <a:r>
              <a:rPr lang="el-GR" dirty="0">
                <a:solidFill>
                  <a:schemeClr val="tx1"/>
                </a:solidFill>
              </a:rPr>
              <a:t>) και προστασίας από ιούς (</a:t>
            </a:r>
            <a:r>
              <a:rPr lang="el-GR" dirty="0" err="1">
                <a:solidFill>
                  <a:schemeClr val="tx1"/>
                </a:solidFill>
              </a:rPr>
              <a:t>antivirus</a:t>
            </a:r>
            <a:r>
              <a:rPr lang="el-GR" dirty="0">
                <a:solidFill>
                  <a:schemeClr val="tx1"/>
                </a:solidFill>
              </a:rPr>
              <a:t>). Φροντίστε τα προγράμματα αυτά να είναι </a:t>
            </a:r>
            <a:r>
              <a:rPr lang="el-GR" dirty="0" smtClean="0">
                <a:solidFill>
                  <a:schemeClr val="tx1"/>
                </a:solidFill>
              </a:rPr>
              <a:t>ενημερωμένα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400549"/>
            <a:ext cx="3747119" cy="2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1"/>
                </a:solidFill>
              </a:rPr>
              <a:t>Κάθε </a:t>
            </a:r>
            <a:r>
              <a:rPr lang="el-GR" dirty="0">
                <a:solidFill>
                  <a:schemeClr val="tx1"/>
                </a:solidFill>
              </a:rPr>
              <a:t>πληροφορία που </a:t>
            </a:r>
            <a:r>
              <a:rPr lang="el-GR" dirty="0" smtClean="0">
                <a:solidFill>
                  <a:schemeClr val="tx1"/>
                </a:solidFill>
              </a:rPr>
              <a:t>περιγράφει </a:t>
            </a:r>
            <a:r>
              <a:rPr lang="el-GR" dirty="0">
                <a:solidFill>
                  <a:schemeClr val="tx1"/>
                </a:solidFill>
              </a:rPr>
              <a:t>ένα </a:t>
            </a:r>
            <a:r>
              <a:rPr lang="el-GR" dirty="0" smtClean="0">
                <a:solidFill>
                  <a:schemeClr val="tx1"/>
                </a:solidFill>
              </a:rPr>
              <a:t>άτομο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72" y="2337031"/>
            <a:ext cx="5462830" cy="3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  <a:solidFill>
            <a:srgbClr val="2276B7"/>
          </a:solidFill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tx1"/>
                </a:solidFill>
              </a:rPr>
              <a:t>Τα</a:t>
            </a:r>
            <a:r>
              <a:rPr lang="el-GR" sz="2200" dirty="0" smtClean="0"/>
              <a:t>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δεδομένα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ποικίλλουν και μπορούν, </a:t>
            </a:r>
            <a:r>
              <a:rPr lang="el-GR" sz="2200" dirty="0" smtClean="0">
                <a:solidFill>
                  <a:schemeClr val="tx1"/>
                </a:solidFill>
              </a:rPr>
              <a:t>για παράδειγμα, </a:t>
            </a:r>
            <a:r>
              <a:rPr lang="el-GR" sz="2200" dirty="0">
                <a:solidFill>
                  <a:schemeClr val="tx1"/>
                </a:solidFill>
              </a:rPr>
              <a:t>να είναι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ένα </a:t>
            </a:r>
            <a:r>
              <a:rPr lang="el-GR" sz="2200" dirty="0">
                <a:solidFill>
                  <a:schemeClr val="tx1"/>
                </a:solidFill>
              </a:rPr>
              <a:t>ονοματεπώνυμο,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μια </a:t>
            </a:r>
            <a:r>
              <a:rPr lang="el-GR" sz="2200" dirty="0">
                <a:solidFill>
                  <a:schemeClr val="tx1"/>
                </a:solidFill>
              </a:rPr>
              <a:t>διεύθυνση ηλεκτρονικού ταχυδρομείου,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τα </a:t>
            </a:r>
            <a:r>
              <a:rPr lang="el-GR" sz="2200" dirty="0">
                <a:solidFill>
                  <a:schemeClr val="tx1"/>
                </a:solidFill>
              </a:rPr>
              <a:t>στοιχεία ενός τραπεζικού λογαριασμού,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μια φωτογραφία,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στοιχεία </a:t>
            </a:r>
            <a:r>
              <a:rPr lang="el-GR" sz="2200" dirty="0">
                <a:solidFill>
                  <a:schemeClr val="tx1"/>
                </a:solidFill>
              </a:rPr>
              <a:t>που έχουν αναρτηθεί σε </a:t>
            </a:r>
            <a:r>
              <a:rPr lang="el-GR" sz="2200" dirty="0" err="1">
                <a:solidFill>
                  <a:schemeClr val="tx1"/>
                </a:solidFill>
              </a:rPr>
              <a:t>ιστότοπους</a:t>
            </a:r>
            <a:r>
              <a:rPr lang="el-GR" sz="2200" dirty="0">
                <a:solidFill>
                  <a:schemeClr val="tx1"/>
                </a:solidFill>
              </a:rPr>
              <a:t> κοινωνικής δικτύωσης,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πληροφορίες </a:t>
            </a:r>
            <a:r>
              <a:rPr lang="el-GR" sz="2200" dirty="0">
                <a:solidFill>
                  <a:schemeClr val="tx1"/>
                </a:solidFill>
              </a:rPr>
              <a:t>σχετικά με το ιατρικό ιστορικό ή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η </a:t>
            </a:r>
            <a:r>
              <a:rPr lang="el-GR" sz="2200" dirty="0">
                <a:solidFill>
                  <a:schemeClr val="tx1"/>
                </a:solidFill>
              </a:rPr>
              <a:t>διεύθυνση IP ενός ηλεκτρονικού υπολογιστή.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3809202"/>
            <a:ext cx="2742654" cy="2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«ΕΥΑΙΣΘΗΤΑ» ΠΡΟΣΩΠΙΚΑ ΔΕΔΟΜΕΝΑ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90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Είναι </a:t>
            </a:r>
            <a:r>
              <a:rPr lang="el-GR" sz="2400" dirty="0">
                <a:solidFill>
                  <a:schemeClr val="tx1"/>
                </a:solidFill>
              </a:rPr>
              <a:t>τα δεδομένα που αφορούν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φυλετική ή εθνική προέλευση,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στα </a:t>
            </a:r>
            <a:r>
              <a:rPr lang="el-GR" sz="2400" dirty="0">
                <a:solidFill>
                  <a:schemeClr val="tx1"/>
                </a:solidFill>
              </a:rPr>
              <a:t>πολιτικά φρονήματα,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στις </a:t>
            </a:r>
            <a:r>
              <a:rPr lang="el-GR" sz="2400" dirty="0">
                <a:solidFill>
                  <a:schemeClr val="tx1"/>
                </a:solidFill>
              </a:rPr>
              <a:t>θρησκευτικές ή φιλοσοφικές πεποιθήσεις,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συμμετοχή σε </a:t>
            </a:r>
            <a:r>
              <a:rPr lang="el-GR" sz="2400" dirty="0" smtClean="0">
                <a:solidFill>
                  <a:schemeClr val="tx1"/>
                </a:solidFill>
              </a:rPr>
              <a:t>συνδικαλιστικές οργανώσεις,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υγεία,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κοινωνική </a:t>
            </a:r>
            <a:r>
              <a:rPr lang="el-GR" sz="2400" dirty="0" smtClean="0">
                <a:solidFill>
                  <a:schemeClr val="tx1"/>
                </a:solidFill>
              </a:rPr>
              <a:t>πρόνοια,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σε </a:t>
            </a:r>
            <a:r>
              <a:rPr lang="el-GR" sz="2400" dirty="0" smtClean="0">
                <a:solidFill>
                  <a:schemeClr val="tx1"/>
                </a:solidFill>
              </a:rPr>
              <a:t>πληροφορίες </a:t>
            </a:r>
            <a:r>
              <a:rPr lang="el-GR" sz="2400" dirty="0">
                <a:solidFill>
                  <a:schemeClr val="tx1"/>
                </a:solidFill>
              </a:rPr>
              <a:t>για ποινικές διώξεις ή </a:t>
            </a:r>
            <a:r>
              <a:rPr lang="el-GR" sz="2400" dirty="0" smtClean="0">
                <a:solidFill>
                  <a:schemeClr val="tx1"/>
                </a:solidFill>
              </a:rPr>
              <a:t>καταδίκες,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και άλλα...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396901"/>
            <a:ext cx="2565970" cy="192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8420" y="3727342"/>
            <a:ext cx="7786930" cy="168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ΓΙΑΤΙ ΕΙΝΑΙ ΣΗΜΑΝΤΙΚΗ Η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0" y="2092271"/>
            <a:ext cx="7786930" cy="409897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Δεν </a:t>
            </a:r>
            <a:r>
              <a:rPr lang="el-GR" dirty="0">
                <a:solidFill>
                  <a:schemeClr val="tx1"/>
                </a:solidFill>
              </a:rPr>
              <a:t>ξέρουμε </a:t>
            </a:r>
            <a:r>
              <a:rPr lang="el-GR" dirty="0" smtClean="0">
                <a:solidFill>
                  <a:schemeClr val="tx1"/>
                </a:solidFill>
              </a:rPr>
              <a:t>ποτέ πώς </a:t>
            </a:r>
            <a:r>
              <a:rPr lang="el-GR" dirty="0">
                <a:solidFill>
                  <a:schemeClr val="tx1"/>
                </a:solidFill>
              </a:rPr>
              <a:t>θα χρησιμοποιηθούν οι ιδιωτικές μας πληροφορίες αν βρεθούν σε λάθος χέρια. 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US" dirty="0" smtClean="0"/>
              <a:t>       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ΙΔΙΩΤΙΚΟΤΗΤΑ ΜΑΣ ΕΙΝΑΙ ΠΟΛΥΤΙΜΗ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l-GR" dirty="0" smtClean="0">
                <a:solidFill>
                  <a:schemeClr val="bg1"/>
                </a:solidFill>
              </a:rPr>
              <a:t>Διαφυλάσσοντας τα </a:t>
            </a:r>
            <a:r>
              <a:rPr lang="el-GR" dirty="0">
                <a:solidFill>
                  <a:schemeClr val="bg1"/>
                </a:solidFill>
              </a:rPr>
              <a:t>προσωπικά μας </a:t>
            </a:r>
            <a:r>
              <a:rPr lang="el-GR" dirty="0" smtClean="0">
                <a:solidFill>
                  <a:schemeClr val="bg1"/>
                </a:solidFill>
              </a:rPr>
              <a:t>δεδομένα  προστατεύουμε </a:t>
            </a:r>
            <a:r>
              <a:rPr lang="el-GR" dirty="0">
                <a:solidFill>
                  <a:schemeClr val="bg1"/>
                </a:solidFill>
              </a:rPr>
              <a:t>την </a:t>
            </a:r>
            <a:r>
              <a:rPr lang="el-GR" dirty="0" err="1">
                <a:solidFill>
                  <a:schemeClr val="bg1"/>
                </a:solidFill>
              </a:rPr>
              <a:t>ιδιωτικότητά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5" y="3383042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55"/>
          <a:stretch/>
        </p:blipFill>
        <p:spPr>
          <a:xfrm>
            <a:off x="181156" y="1137006"/>
            <a:ext cx="8781688" cy="5049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5515"/>
          <a:stretch/>
        </p:blipFill>
        <p:spPr>
          <a:xfrm>
            <a:off x="851717" y="1468879"/>
            <a:ext cx="7440565" cy="46692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9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581025"/>
            <a:ext cx="4529328" cy="3023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6" y="2728265"/>
            <a:ext cx="4590288" cy="344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7978" y="869815"/>
            <a:ext cx="3784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ΠΛΗΡΟΦΟΡΙΕΣ ΑΠΟΚΑΛΥΠΤΟΥΝ ΟΙ ΠΑΡΑΚΑΤΩ ΕΙΚΟΝΕΣ;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6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ΕΙΜΑΙ ΣΙΓΟΥΡΟΣ ΟΤΙ ΜΟΙΡΑΖΟΜΑΙ ΦΩΤΟΓΡΑΦΙΕΣ ΜΕ ΑΣΦΑΛΕΙΑ;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</a:t>
            </a:r>
            <a:r>
              <a:rPr lang="el-GR" dirty="0" smtClean="0"/>
              <a:t>…</a:t>
            </a:r>
          </a:p>
          <a:p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ποιον τη μοιράζομαι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Ποιος άλλος μπορεί να τη δει</a:t>
            </a:r>
            <a:r>
              <a:rPr lang="el-GR" dirty="0" smtClean="0"/>
              <a:t>;</a:t>
            </a:r>
          </a:p>
          <a:p>
            <a:r>
              <a:rPr lang="el-GR" dirty="0" smtClean="0"/>
              <a:t>Εκείνοι </a:t>
            </a:r>
            <a:r>
              <a:rPr lang="el-GR" dirty="0"/>
              <a:t>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10308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820</Words>
  <Application>Microsoft Office PowerPoint</Application>
  <PresentationFormat>On-screen Show (4:3)</PresentationFormat>
  <Paragraphs>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ΠΡΟΣΤΑΣΙΑ ΠΡΟΣΩΠΙΚΩΝ ΔΕΔΟΜΕΝΩΝ</vt:lpstr>
      <vt:lpstr>ΠΟΙΑ ΕΙΝΑΙ ΤΑ ΠΡΟΣΩΠΙΚΑ ΜΑΣ ΔΕΔΟΜΕΝΑ</vt:lpstr>
      <vt:lpstr>ΠΟΙΑ ΕΙΝΑΙ ΤΑ ΠΡΟΣΩΠΙΚΑ ΜΑΣ ΔΕΔΟΜΕΝΑ</vt:lpstr>
      <vt:lpstr>ΠΟΙΑ ΕΙΝΑΙ ΤΑ «ΕΥΑΙΣΘΗΤΑ» ΠΡΟΣΩΠΙΚΑ ΔΕΔΟΜΕΝΑ</vt:lpstr>
      <vt:lpstr>ΓΙΑΤΙ ΕΙΝΑΙ ΣΗΜΑΝΤΙΚΗ Η ΠΡΟΣΤΑΣΙΑ ΤΩΝ ΠΡΟΣΩΠΙΚΩΝ ΜΑΣ ΔΕΔΟΜΕΝΩΝ</vt:lpstr>
      <vt:lpstr>H  ΔΥΝΑΜΗ ΤΗΣ ΕΙΚΟΝΑΣ</vt:lpstr>
      <vt:lpstr>H  ΔΥΝΑΜΗ ΤΗΣ ΕΙΚΟΝΑΣ</vt:lpstr>
      <vt:lpstr>PowerPoint Presentation</vt:lpstr>
      <vt:lpstr>ΠΩΣ ΘΑ ΕΙΜΑΙ ΣΙΓΟΥΡΟΣ ΟΤΙ ΜΟΙΡΑΖΟΜΑΙ ΦΩΤΟΓΡΑΦΙΕΣ ΜΕ ΑΣΦΑΛΕΙΑ;</vt:lpstr>
      <vt:lpstr>ΠΩΣ  ΑΛΛΙΩΣ ΑΠΟΚΑΛΥΠΤΟΥΜΕ ΠΡΟΣΩΠΙΚΑ ΔΕΔΟΜΕΝΑ ΧΩΡΙΣ ΝΑ ΤΟ ΣΥΝΕΙΔΗΤΟΠΟΙΟΥΜΕ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ΣΥΜΒΟΥΛΕΣ ΓΙΑ ΤΗΝ ΠΡΟΣΤΑΣΙΑ ΤΩΝ ΠΡΟΣΩΠΙΚΩΝ ΜΑΣ ΔΕΔΟΜΕΝΩΝ</vt:lpstr>
      <vt:lpstr>ΠΩΣ ΜΠΟΡΩ ΝΑ ΓΝΩΡΙΖΩ ΑΝ ΚΑΠΟΙΟΙ ΕΧΟΥΝ ΤΑ ΠΡΟΣΩΠΙΚΑ ΜΟΥ ΔΕΔΟΜΕΝΑ ΚΑΙ ΤΑ ΧΡΗΣΙΜΟΠΟΙΟΥΝ ΠΑΡΑΝΟΜΑ;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fragopou</cp:lastModifiedBy>
  <cp:revision>60</cp:revision>
  <dcterms:created xsi:type="dcterms:W3CDTF">2017-02-20T07:48:45Z</dcterms:created>
  <dcterms:modified xsi:type="dcterms:W3CDTF">2018-05-11T17:24:07Z</dcterms:modified>
</cp:coreProperties>
</file>